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96" r:id="rId7"/>
    <p:sldId id="261" r:id="rId8"/>
    <p:sldId id="297" r:id="rId9"/>
    <p:sldId id="299" r:id="rId10"/>
    <p:sldId id="262" r:id="rId11"/>
    <p:sldId id="263" r:id="rId12"/>
    <p:sldId id="266" r:id="rId13"/>
    <p:sldId id="267" r:id="rId14"/>
    <p:sldId id="271" r:id="rId15"/>
    <p:sldId id="278" r:id="rId16"/>
    <p:sldId id="280" r:id="rId17"/>
    <p:sldId id="282" r:id="rId18"/>
    <p:sldId id="283" r:id="rId19"/>
    <p:sldId id="284" r:id="rId20"/>
    <p:sldId id="270" r:id="rId21"/>
    <p:sldId id="273" r:id="rId22"/>
    <p:sldId id="275" r:id="rId23"/>
    <p:sldId id="276" r:id="rId24"/>
    <p:sldId id="300" r:id="rId25"/>
    <p:sldId id="285" r:id="rId26"/>
    <p:sldId id="306" r:id="rId27"/>
    <p:sldId id="293" r:id="rId28"/>
    <p:sldId id="294" r:id="rId29"/>
    <p:sldId id="301" r:id="rId30"/>
    <p:sldId id="302" r:id="rId31"/>
    <p:sldId id="303"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smtClean="0"/>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smtClean="0"/>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smtClean="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smtClean="0"/>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8/24/2016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8/24/2016</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Lecture 2: Ancient Egypt</a:t>
            </a:r>
            <a:endParaRPr lang="en-US" dirty="0"/>
          </a:p>
        </p:txBody>
      </p:sp>
      <p:sp>
        <p:nvSpPr>
          <p:cNvPr id="3" name="Subtitle 2"/>
          <p:cNvSpPr>
            <a:spLocks noGrp="1"/>
          </p:cNvSpPr>
          <p:nvPr>
            <p:ph type="subTitle" idx="1"/>
          </p:nvPr>
        </p:nvSpPr>
        <p:spPr/>
        <p:txBody>
          <a:bodyPr/>
          <a:lstStyle/>
          <a:p>
            <a:r>
              <a:rPr lang="en-US" dirty="0" smtClean="0"/>
              <a:t>Dr. Driggers</a:t>
            </a:r>
          </a:p>
          <a:p>
            <a:r>
              <a:rPr lang="en-US" dirty="0" smtClean="0"/>
              <a:t>History 1310</a:t>
            </a:r>
          </a:p>
          <a:p>
            <a:r>
              <a:rPr lang="en-US" dirty="0" smtClean="0"/>
              <a:t>STUDENT VIEW</a:t>
            </a:r>
            <a:endParaRPr lang="en-US" dirty="0"/>
          </a:p>
        </p:txBody>
      </p:sp>
      <p:pic>
        <p:nvPicPr>
          <p:cNvPr id="4" name="Picture 3"/>
          <p:cNvPicPr>
            <a:picLocks noChangeAspect="1"/>
          </p:cNvPicPr>
          <p:nvPr/>
        </p:nvPicPr>
        <p:blipFill>
          <a:blip r:embed="rId2"/>
          <a:stretch>
            <a:fillRect/>
          </a:stretch>
        </p:blipFill>
        <p:spPr>
          <a:xfrm>
            <a:off x="779008" y="450761"/>
            <a:ext cx="6851724" cy="2783513"/>
          </a:xfrm>
          <a:prstGeom prst="rect">
            <a:avLst/>
          </a:prstGeom>
        </p:spPr>
      </p:pic>
      <p:pic>
        <p:nvPicPr>
          <p:cNvPr id="5" name="Picture 4"/>
          <p:cNvPicPr>
            <a:picLocks noChangeAspect="1"/>
          </p:cNvPicPr>
          <p:nvPr/>
        </p:nvPicPr>
        <p:blipFill>
          <a:blip r:embed="rId3"/>
          <a:stretch>
            <a:fillRect/>
          </a:stretch>
        </p:blipFill>
        <p:spPr>
          <a:xfrm>
            <a:off x="1391789" y="3434231"/>
            <a:ext cx="2570610" cy="3053487"/>
          </a:xfrm>
          <a:prstGeom prst="rect">
            <a:avLst/>
          </a:prstGeom>
        </p:spPr>
      </p:pic>
    </p:spTree>
    <p:extLst>
      <p:ext uri="{BB962C8B-B14F-4D97-AF65-F5344CB8AC3E}">
        <p14:creationId xmlns:p14="http://schemas.microsoft.com/office/powerpoint/2010/main" val="16981478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Common Era and After Common Era</a:t>
            </a:r>
            <a:endParaRPr lang="en-US" dirty="0"/>
          </a:p>
        </p:txBody>
      </p:sp>
      <p:pic>
        <p:nvPicPr>
          <p:cNvPr id="2050" name="Picture 2" descr="http://images.slideplayer.com/25/8002290/slides/slide_3.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69713" y="1935476"/>
            <a:ext cx="5814907" cy="43611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584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Continuation of the discussion of the passage</a:t>
            </a:r>
            <a:endParaRPr lang="en-US" dirty="0"/>
          </a:p>
        </p:txBody>
      </p:sp>
      <p:sp>
        <p:nvSpPr>
          <p:cNvPr id="3" name="Content Placeholder 2"/>
          <p:cNvSpPr>
            <a:spLocks noGrp="1"/>
          </p:cNvSpPr>
          <p:nvPr>
            <p:ph idx="1"/>
          </p:nvPr>
        </p:nvSpPr>
        <p:spPr/>
        <p:txBody>
          <a:bodyPr/>
          <a:lstStyle/>
          <a:p>
            <a:r>
              <a:rPr lang="en-US" dirty="0" smtClean="0"/>
              <a:t>What does this “Primary Source” tell us about Egyptian Society?</a:t>
            </a:r>
          </a:p>
          <a:p>
            <a:pPr lvl="1"/>
            <a:r>
              <a:rPr lang="en-US" dirty="0" smtClean="0"/>
              <a:t>What’s a cubit?</a:t>
            </a:r>
          </a:p>
          <a:p>
            <a:pPr lvl="1"/>
            <a:r>
              <a:rPr lang="en-US" dirty="0" smtClean="0"/>
              <a:t>Ships?</a:t>
            </a:r>
          </a:p>
          <a:p>
            <a:pPr lvl="1"/>
            <a:r>
              <a:rPr lang="en-US" dirty="0" smtClean="0"/>
              <a:t>Knowledge that this primary source conveys?</a:t>
            </a:r>
          </a:p>
          <a:p>
            <a:endParaRPr lang="en-US" dirty="0"/>
          </a:p>
          <a:p>
            <a:r>
              <a:rPr lang="en-US" dirty="0" smtClean="0"/>
              <a:t>What are the origins and basic information about Ancient Egypt?</a:t>
            </a:r>
          </a:p>
          <a:p>
            <a:endParaRPr lang="en-US" dirty="0"/>
          </a:p>
          <a:p>
            <a:r>
              <a:rPr lang="en-US" dirty="0" smtClean="0"/>
              <a:t>How does this have a bearing on science and technological development?</a:t>
            </a:r>
            <a:endParaRPr lang="en-US" dirty="0"/>
          </a:p>
        </p:txBody>
      </p:sp>
    </p:spTree>
    <p:extLst>
      <p:ext uri="{BB962C8B-B14F-4D97-AF65-F5344CB8AC3E}">
        <p14:creationId xmlns:p14="http://schemas.microsoft.com/office/powerpoint/2010/main" val="1653153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Background of Ancient Egypt</a:t>
            </a:r>
            <a:endParaRPr lang="en-US" dirty="0"/>
          </a:p>
        </p:txBody>
      </p:sp>
      <p:pic>
        <p:nvPicPr>
          <p:cNvPr id="3074" name="Picture 2" descr="http://www.ancient-egypt-online.com/images/ancient-egypt-map.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1" y="1659001"/>
            <a:ext cx="4949876" cy="49993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ancient-egypt-online.com/images/map-of-modern-egyp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4860" y="1659001"/>
            <a:ext cx="4596729" cy="49180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46838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The Nile River (the lifeline of Egypt)</a:t>
            </a:r>
            <a:endParaRPr lang="en-US" dirty="0"/>
          </a:p>
        </p:txBody>
      </p:sp>
      <p:pic>
        <p:nvPicPr>
          <p:cNvPr id="4102" name="Picture 6" descr="https://upload.wikimedia.org/wikipedia/commons/thumb/2/25/River_Nile_map.svg/2000px-River_Nile_map.svg.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96225" y="2065867"/>
            <a:ext cx="2523873" cy="462121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ttps://anguscarroll.files.wordpress.com/2010/06/nile-ma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44" y="2065867"/>
            <a:ext cx="2548988" cy="46284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3739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Discussion of the Nile</a:t>
            </a:r>
            <a:endParaRPr lang="en-US" dirty="0"/>
          </a:p>
        </p:txBody>
      </p:sp>
      <p:sp>
        <p:nvSpPr>
          <p:cNvPr id="3" name="Content Placeholder 2"/>
          <p:cNvSpPr>
            <a:spLocks noGrp="1"/>
          </p:cNvSpPr>
          <p:nvPr>
            <p:ph idx="1"/>
          </p:nvPr>
        </p:nvSpPr>
        <p:spPr/>
        <p:txBody>
          <a:bodyPr/>
          <a:lstStyle/>
          <a:p>
            <a:r>
              <a:rPr lang="en-US" dirty="0" smtClean="0"/>
              <a:t>General Information/History about the Nile</a:t>
            </a:r>
          </a:p>
          <a:p>
            <a:endParaRPr lang="en-US" dirty="0"/>
          </a:p>
          <a:p>
            <a:r>
              <a:rPr lang="en-US" dirty="0" smtClean="0"/>
              <a:t>Egypt's and its close relationship with the Nile</a:t>
            </a:r>
          </a:p>
          <a:p>
            <a:endParaRPr lang="en-US" dirty="0"/>
          </a:p>
          <a:p>
            <a:r>
              <a:rPr lang="en-US" dirty="0" smtClean="0"/>
              <a:t>Religion and the Nile</a:t>
            </a:r>
            <a:endParaRPr lang="en-US" dirty="0"/>
          </a:p>
        </p:txBody>
      </p:sp>
    </p:spTree>
    <p:extLst>
      <p:ext uri="{BB962C8B-B14F-4D97-AF65-F5344CB8AC3E}">
        <p14:creationId xmlns:p14="http://schemas.microsoft.com/office/powerpoint/2010/main" val="1313201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Advanced plant knowledge</a:t>
            </a:r>
            <a:endParaRPr lang="en-US" dirty="0"/>
          </a:p>
        </p:txBody>
      </p:sp>
      <p:sp>
        <p:nvSpPr>
          <p:cNvPr id="3" name="Content Placeholder 2"/>
          <p:cNvSpPr>
            <a:spLocks noGrp="1"/>
          </p:cNvSpPr>
          <p:nvPr>
            <p:ph idx="1"/>
          </p:nvPr>
        </p:nvSpPr>
        <p:spPr/>
        <p:txBody>
          <a:bodyPr>
            <a:normAutofit fontScale="92500" lnSpcReduction="10000"/>
          </a:bodyPr>
          <a:lstStyle/>
          <a:p>
            <a:endParaRPr lang="en-US" dirty="0" smtClean="0"/>
          </a:p>
          <a:p>
            <a:endParaRPr lang="en-US" dirty="0"/>
          </a:p>
          <a:p>
            <a:endParaRPr lang="en-US" dirty="0" smtClean="0"/>
          </a:p>
          <a:p>
            <a:endParaRPr lang="en-US" dirty="0"/>
          </a:p>
          <a:p>
            <a:endParaRPr lang="en-US" dirty="0" smtClean="0"/>
          </a:p>
          <a:p>
            <a:endParaRPr lang="en-US" sz="3600" dirty="0"/>
          </a:p>
          <a:p>
            <a:endParaRPr lang="en-US" sz="3600" dirty="0" smtClean="0"/>
          </a:p>
          <a:p>
            <a:r>
              <a:rPr lang="en-US" sz="3600" dirty="0" smtClean="0"/>
              <a:t>The example of the </a:t>
            </a:r>
            <a:r>
              <a:rPr lang="en-US" sz="3600" dirty="0" smtClean="0"/>
              <a:t>Cyperus</a:t>
            </a:r>
            <a:r>
              <a:rPr lang="en-US" sz="3600" dirty="0" smtClean="0"/>
              <a:t> Papyrus</a:t>
            </a:r>
            <a:endParaRPr lang="en-US" sz="3600" dirty="0"/>
          </a:p>
        </p:txBody>
      </p:sp>
      <p:pic>
        <p:nvPicPr>
          <p:cNvPr id="4" name="Picture 3"/>
          <p:cNvPicPr>
            <a:picLocks noChangeAspect="1"/>
          </p:cNvPicPr>
          <p:nvPr/>
        </p:nvPicPr>
        <p:blipFill>
          <a:blip r:embed="rId2"/>
          <a:stretch>
            <a:fillRect/>
          </a:stretch>
        </p:blipFill>
        <p:spPr>
          <a:xfrm>
            <a:off x="6034824" y="1794338"/>
            <a:ext cx="4966639" cy="2648874"/>
          </a:xfrm>
          <a:prstGeom prst="rect">
            <a:avLst/>
          </a:prstGeom>
        </p:spPr>
      </p:pic>
      <p:pic>
        <p:nvPicPr>
          <p:cNvPr id="5" name="Picture 4"/>
          <p:cNvPicPr>
            <a:picLocks noChangeAspect="1"/>
          </p:cNvPicPr>
          <p:nvPr/>
        </p:nvPicPr>
        <p:blipFill>
          <a:blip r:embed="rId3"/>
          <a:stretch>
            <a:fillRect/>
          </a:stretch>
        </p:blipFill>
        <p:spPr>
          <a:xfrm>
            <a:off x="685801" y="1714272"/>
            <a:ext cx="3924836" cy="3127359"/>
          </a:xfrm>
          <a:prstGeom prst="rect">
            <a:avLst/>
          </a:prstGeom>
        </p:spPr>
      </p:pic>
    </p:spTree>
    <p:extLst>
      <p:ext uri="{BB962C8B-B14F-4D97-AF65-F5344CB8AC3E}">
        <p14:creationId xmlns:p14="http://schemas.microsoft.com/office/powerpoint/2010/main" val="3286963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Papyrus (Edwin Smith papyrus pictured here)</a:t>
            </a:r>
            <a:endParaRPr lang="en-US" dirty="0"/>
          </a:p>
        </p:txBody>
      </p:sp>
      <p:pic>
        <p:nvPicPr>
          <p:cNvPr id="4" name="Content Placeholder 3"/>
          <p:cNvPicPr>
            <a:picLocks noGrp="1" noChangeAspect="1"/>
          </p:cNvPicPr>
          <p:nvPr>
            <p:ph idx="1"/>
          </p:nvPr>
        </p:nvPicPr>
        <p:blipFill>
          <a:blip r:embed="rId2"/>
          <a:stretch>
            <a:fillRect/>
          </a:stretch>
        </p:blipFill>
        <p:spPr>
          <a:xfrm>
            <a:off x="2781838" y="1752221"/>
            <a:ext cx="6362162" cy="4852078"/>
          </a:xfrm>
          <a:prstGeom prst="rect">
            <a:avLst/>
          </a:prstGeom>
        </p:spPr>
      </p:pic>
    </p:spTree>
    <p:extLst>
      <p:ext uri="{BB962C8B-B14F-4D97-AF65-F5344CB8AC3E}">
        <p14:creationId xmlns:p14="http://schemas.microsoft.com/office/powerpoint/2010/main" val="1054042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Agricultural successes' </a:t>
            </a:r>
            <a:endParaRPr lang="en-US" dirty="0"/>
          </a:p>
        </p:txBody>
      </p:sp>
      <p:sp>
        <p:nvSpPr>
          <p:cNvPr id="3" name="Content Placeholder 2"/>
          <p:cNvSpPr>
            <a:spLocks noGrp="1"/>
          </p:cNvSpPr>
          <p:nvPr>
            <p:ph idx="1"/>
          </p:nvPr>
        </p:nvSpPr>
        <p:spPr/>
        <p:txBody>
          <a:bodyPr/>
          <a:lstStyle/>
          <a:p>
            <a:r>
              <a:rPr lang="en-US" dirty="0" smtClean="0"/>
              <a:t>What did Egyptians grow and eat? </a:t>
            </a:r>
          </a:p>
          <a:p>
            <a:endParaRPr lang="en-US" dirty="0"/>
          </a:p>
          <a:p>
            <a:r>
              <a:rPr lang="en-US" dirty="0" smtClean="0"/>
              <a:t>And Drink?</a:t>
            </a:r>
            <a:endParaRPr lang="en-US" dirty="0"/>
          </a:p>
        </p:txBody>
      </p:sp>
      <p:sp>
        <p:nvSpPr>
          <p:cNvPr id="4" name="AutoShape 2" descr="data:image/jpeg;base64,/9j/4AAQSkZJRgABAQAAAQABAAD/2wCEAAkGBxITEhUTEhIVFRUXFxUXFRYVFRUVFRUVFRUWFhUVFRUYHSggGBolHRUVITEhJSkrLi4uFx8zODMtNygtLisBCgoKDg0OFxAQFy0dHR0tLS0tLS0tLS0rLS0rLS0tLS0rLSstKy0tLS0tLSstLSstLS0tLS0tLS0tLS0rLS0tK//AABEIAM0A9gMBIgACEQEDEQH/xAAbAAABBQEBAAAAAAAAAAAAAAABAAIDBAYFB//EAEAQAAEDAQYEAwQIBAQHAAAAAAEAAhEDBAUSITFBBlFhcSKBoRMykbEHQlKCwdHh8BYjcpIUFTNiNEOissLS8f/EABkBAQEBAQEBAAAAAAAAAAAAAAABAgMEBf/EACIRAQEAAgICAgIDAAAAAAAAAAABAhEDEiExQVEiYQQTcf/aAAwDAQACEQMRAD8A6eBHCpYShehzRYUcKlhLCgiwJYFPCRCCHCjhUhCc0IIcKcGqXCjhQQ4EsCnwoQghwIYFNCOFBCGo4FLCMIIcKbhVnAgWIiDClhU+FANRUEJQpixIMREOFCFPhQwIIMKOFS4UMKCLClCfhShFRlqWFSwhCIhwoqXCkgcEYSTapOE4fegx32RVa33gyk0l3wGpSuu8addmOmZjIjdp5ELG3taX1AATk05tPPeeq5NjvGpZqorMzGlRmz2TmO42PNebHn3l59PTn/H1jue3qhCIChsFsZWptqU3YmOEg/MEbEaEKwF6XmBEBKUSiEjCCMqAQjCCdKBsIwjKQKBQlCSUoEkQkCiUAhJJJAoQRSQBBKUpQBBFJUNwoFqegSgYQknQggEJIIoACkmykis9xJd0H2rRkffA2OzllLVRAzGh9F6Y8Agg5g5EHcLHXtd3s3FueF3unXL8wvHz8er2j2/x+Xc6Vx+Fr8/wlb2dQ/yKp8qb9MXbY+R2Xp4K8kt9iyLT5FaPgK/z/wAJWd4m/wCi4/WaPqHqNumWy68PJuacOfi63fw3CRKBSC7uAyimgoygckmSliQPlNe8ASTA3JyCEqjfl3+3pGniwmQQdpGkjcKCvbuKrHS96s0nkwF//aIXDtP0j2cTgpVHd8LAfUn0WNvm63tcWuEOHSPTl1XDdQcNp7Zrncq31bur9JdT6tnYOWJ7nfIBVH/SRazoyiPuuP8A5LGYDyI7hENPVTtTUa530gW070x2p/mSoW8Y252tcjsxg/BZdpVilrzTdXUaQcQWsjO01PLwn0RN82rX29XTLxlU7po4jpMLV1OFnmm14o1Ido6JE8pCvlfDgjiG1N0tD4G5g59ip6HGlqYc3teI+s1oPpBXPvuwmkSCCI2ORHRcB7lN01HoFm+kQyA6zyd8Lz8QCPxXesHGNlqQHP8AZO5VIb8HafEryOi/MTonu8Tidtt8lZlWese7NeDmDI2IzB7FErK8BXZVpU3PfLWvAwUydBn4yNATktViXWMkClCEpSiAUkkkEaBKBKBRTwVWvGyCowt31aeRU4TlLNzVJbLuMFaaBMgiHNmR1XDtdmJOJpLXtMtI1BGYW+v6wT/NZqPe6j7Xks3aKGLxDzXz88bx5Pp45Y8uDT8K38LTTh0CsyBUbz5Pb0K7oXlVN76NQVqWT27bOG7TzBXotz3oy0UxUZ2c3drtwV7OLkmc/bw8vFcL+l9FMBRJXVxEpJoKMoHBKUAUpQcviC6xWpmB4x7vX/avIL3aWPIjI89iNV7kvM+PrvDaxMZOGIdDusZRqVjmWtw3P9xUzbxdzf5PP5Kq+nBhDCubS6bwnMl57v8A0QdeBnf4/oi263Gkao90KgQi7Xql5GfDib979FYp8R2poAFprgDID2jsu2eS5CSiL9pvJ9Qy973nm52I/Equ6qdioEggmaeq2fANx+2eatRvgZGujnbDsNT5LIWOlLgvbblsYpUGMHIE9zmV0wm2bV8lCU1IrqydKBKagoHEpJhSQNlIFNJSRT5SlMRBQPWVvmxezdkPA6Y6H7K08qG2WcVGFh30PI7Fc+XDvNOvFydMt/DDVqXPRQXZb32ar7RmbTk9v2m/nyK6VaiWksfqFwrys7gZHbyXiw3Mvp7+SS4b9vUbHam1WCowy12n5Hqpl5rwxfLrO6HmaTjDhrh5PH4r0ZlQEAgggiQRoQdCF78MplHzc8LjUgSlMlCVpg+VBarwpUhNR7W9zmew1XG4tvr/AA9LwmHuyHQbleevt5eZL5O8kkrNul09DtPF9Ae6HO8sI9VleLL3/wAQGnAGhswZknTVcN9U/aHlKp2u0viJyWbWpEFTMhTBjdx8FTaOqtWazF2lRg/qeG/NZVOLQQx1MOhrtQufUaBvK0tPhKo5uJtosh5xaqJjuMS49uuw0yQalJxBI8Dw4ZbgjIhKOcUFIPJTNc3dTQrtajCtua2JBChe5vNNCW7qkPaToCCvSrJxowiH0/Nhn0K8qY6DkujRtDtzPkFrG6Sx63ZOILNU0qAHk7wn1yXTxSvGRaxu0fvsu7w3xOadRtMyWOIBBMhs7jktzJnT0iUpTMSUraDKSaSkgalKUpqinSlKCEoHkpSmpIOdfNgxjG0eIeo5d1mq7MQzGa2q4d92HD/MaMvrDkftLy8/Fv8AKPX/AB+bX41la1ERAHNdDhi/jQIo1j/LJ8Lj/wAsnY/7T6KKsRqMlxalLGSc98h6Zclx4blLt355jZp6yHJFywXDHEbqX8qtLqY912rqY5H7TPUdtO9fXEFJlJxp1GlxGWpicsRXumcs2+fcbLpi+Obx9rXIBybkPL9lZgOIKtVaNR8vwkidY9VBgjULlbtdLFnFbCXt90akxHYTqoq1oc4QY8gAjXtbnwCchEAaCMoAUeMcs/3sgks9kc8gNEzktVZfo9vTD7Rlkc5sTPhzGuQJBOi4d1WvAR3XvtyfSXZQxrHDDAaAGyRA1zPdXQ8mvy9KtOzts9a66NB+RbVFN1Oq8ARqTn1WKqkk6ZrX/SHxF/jLQ6rJMkhoknAwHwtHly6rHgjMnyzznmlDJKClfWB1GfMZfEbqFZBlINKLQpmhBC1hUxxJwCcqISDzSoOhwUhKhbkUHsXDNu9rZ2knMeF3lp6QuoSsV9H1o99nMB3mDH4rZFd56Yp0oJpKSIkSToRAVVGAjCfhShQNwpAJwRARDE1zZCkhGEVib+u40iSB4HTHQ8lxaROTmzI67b/ivSrRZmvaWuEg/ue6wF73Y+hUPLUHYj8+i8+WExu/ivRjnc5J8xWFWi5+fhJJ8QOhJ1jlmu6y5Pa0sQbjDCc9B0M+Uws/Rs7XObnEnPp+a0Fip1GU3U2u8OLNwnD+anWLMqVqsbGUsUtHMYgIAyC4Fvu0PZiAkHRwgid9Fr7u4fpCX1CxxjPX5H8FHefCLi01LO4j7TRoImCBus9Y3c78zw82rXa8GQJ7foqb6ZGoiFqrRVcIBa1xG4yJ7iNfzVQWxs5gjyB9VZ2jFmF9XTgAkR6KQWpw0JXZrWei7Tlscs81Xq3Y3KHQdpTv9p/Vfi7c11ck+Iz36BQyrr7veDkAR0Vd1nf9khXtKxcMp7iGUQEYGWs5z+ilbGw5eirJrApUW0zyUpolVdVEiphZk42bJTtF61VcoGiSrj6KYymBmmzr9tVwE4+27tcPSfwXoCwXArSa87Bp+S3674enLL2akigtInRCMJIAkjCMKAQgU+ElQ0BJPSCBqq2+xNqsLHDsdweYVyEcKlm1l080vS7X0KkEZbEbidWq3ZrTAycQT1yPOY/ea3FusDKrS14nkdweYWJvG7KlB0bbGPC4fgei8+ePX/Howvf/AF0n24mlEDeCOpzEanddK5r9ZGF+ZiBOrNR7o12WUs9sNNpacvUZkTHVGvbMc4my6femDG0d1z8Onn1pqrZd9nqPlzCSRqDE9wqlXhmzumA5sRmDJ7wVQu+3Pb4sftCA7wOnEMIBkPAkb5Kx/Ezsy6zHKIMnLLLbRa3WdRzL04QcJNJ2MTpo6Oy5L+G7Q3xYXx0GL0C31z33RqHCTgO2IgSXTpntzhde2v8ADkexGc9v3utb+2es34eP1rHXb7wgDOS35yFXfbAWwW+LciYPxXptqY6M2fHUxzWfq2KmRnTbvrE6zHwU8VfynyxDGsJzGfXJXadFgGUH7wXfqXHSIJbOuo67KpV4eaR70RlmPhp+81OsJlZ8Oe6iByHdzRHqgaeWWA/fEq1/C79nNPmUx3C1YCZafNOsP7L9KYrAGC5vlJUVotDZ8LiR2hdP+Hw3V09lJRutg+rOe6uozcsq4Yc52QHwGav2K53OnEYXcqWZrGyYaP3kq3+ZUwQATA1y10V2mvt3+E7KGvdA0b8z+hWmXB4MONlSrEAuwt3JDRM+votCWrvh6ccvaMBJOKS0i1gSwqbAlhQQwiGqUNTg1QQFqWBThqJagr4UsKmwoliCDAjhUhpohqoYAobbY21WFrhlz3B5hWw1EBS+Vl086t9hdSeWuGnr1VV5C3193YKzMvfGnXoVgbRSLSQdl4uTj619Hh5u08+0FShOYMJrbTUY0sxOwkyRJwlSApErEzsdMuPHL9DRtDHDC6m0znIkQNu+anNSpRbioWqPF/pjLMznhIAjX4qk+kOSgfR2xGMzE7mJ+Q+C3M443hyjtUb0tLGCq4h7Sc9MQnYjL4KX+LaMEGg7rGGOQ1Wdo1HU3yMwdRMA8gVeoXuWtANJjmjw4SBMa+9utbjnZZ7dX/P7HEkEH7AZ83BL/M7Lm4PER7v57jZZ+rabO4kGjh6sdnMzpER0UNGlRLSPaiJnxCHATnHXsqw07rRSDC7G0joR1y9Fz69+0g6JOQ1iM4WdtdNrQ0BzXf0n5hRGo0EENy3k5nzVTy7tpv8AY33GFxjVxiD2VGpf1Z2QhuewE9pKp06jTrOka5k7R0TyWhpwjP8Af6oFDny57ie/WVG1gEzmdgk6od/ghZXQ4OOcZ+eyS/BcdTdeiXZamUKDKe4Hij7Rzd6lR1+IGj/6sZWt73bquXE7rt2cdNfU4k7JLHpJumnt0IhqcgtskAiiEYQBIBFEFAsKWFGUZQNwpBqciEDITginQEEZCz/E1zh4NVgzHvDmOa0ZCDmqWbmlxyuN3HlD6cZKIlariW6MM1Wjw/WAHu9eyyhcDoQvFnhqvo8fJMoBcoyUHJjisadtnEqJ5QlRuKaS0xzRyUD6Y7KZybC3HPKSoQwBOhPwohqM6RhieQAiXAKs9xKqA90lStbAQp04T12wx083JnskkkltzJJJFB7jCAClASw8l0c0cIwnFqdhQRwnQU6EoQNIST8KEIpqQT8KUIBKSUIkIACm1qwaC5xgDUlSYVmuMnuBpMmGkmT1yAPwn1Ut0SbXn20PJwjLqJPw0Hn8FmL24dY6XU2hh5D9IWns9ENaGtEAKV1MFYuO/bpMuvp5daLE9hgz5qo4uGy39+2AkEgLGVXNkggghccuPT04cu3NdVPJD2vRW3gKBzm81jTp2RYuiPkmvtDQoH2rkobWC5RPtPJV3OduD5pWei57sIz+Q7lXSXLSaz0KlV2Fgk/AdyTkAtLY7moU2FtXGXn67CIb/tDD7w6z5K7ZaLaTA1oAyzI+seZ5qrWcu2OEjzZ8lrnWu7C2XMIe3mNR/U05hUC1dptQgyNdO/RUrdRh5y/ZzWnNQhKFIWpsIGwgnJKj3UhJPwpYV0czUgE8NSDUDcKMJwCUIGwlCdhShFBIIwlhUAgJqfCEIHU2rh8Z2eWtMbH0M/iu4JTLXSbVZgd3B3B5qVYwt3X/AIIZUBIGQcMyO43Wgst4UnjwPa7pOfmNVwL54aqtlzRiHMLM1aRaYcCD1EFZaejVjK4V5XJSq5kQeY1Wbo2yq33arx96R8CrlG+67dS1/wDU3/1IUqxXtXC1Uf6bwRycPxVGrcVoHvMntmu+3iCoSBgZ/wBX5ruCq4CfD5ys3GNzOvM7Td9RurD/AGlUzQePqkeRXpte2vmMLPVcy2Xs5v1GfA/mp0i3OsK2zEnxSV1LGMOghdipfbjoxg+6FWfeFR24HYAfJXqz2SU67tIJTiydSB8/goA4nUn4q9ZbE92g8z+A38lqRm0LMGgw0d3HXy5Bc+3PxOJ5krRMuK0EQymROrneEx0bqPNNZwXWOpATVS1j3BMheg2fgQfWeunZuEKDdRK11qbeXMs7jo0pL2Ojc9FogMCSvVNupEIEqWE0haZNhGEQkxAsKEJ4CMKCPCiG9EUdUUwtSwokpzQgbCBCeCi8wgjwphCmchuimtKgtFgpVPfptPkp8WaKDg2jhCzO0Bb2P4KhW4EH1K3xC2DUlNDCO4ErDSow/ELtOuCsWx4f7loMadKml2yFThe0EyMP9wVOvwRaHnM02/en0C3YJTcSdTdYej9HjvrV2DsCrtHgGg336zndGgBanFmgQrpNuXZeG7JT92niPN5n5LpUw1vuta3+kAJOTVdIc5yaUpRCoBTU4IEIGwkiAkg//9k="/>
          <p:cNvSpPr>
            <a:spLocks noChangeAspect="1" noChangeArrowheads="1"/>
          </p:cNvSpPr>
          <p:nvPr/>
        </p:nvSpPr>
        <p:spPr bwMode="auto">
          <a:xfrm>
            <a:off x="155575" y="-1889125"/>
            <a:ext cx="4743450" cy="394335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5" name="Picture 4"/>
          <p:cNvPicPr>
            <a:picLocks noChangeAspect="1"/>
          </p:cNvPicPr>
          <p:nvPr/>
        </p:nvPicPr>
        <p:blipFill>
          <a:blip r:embed="rId2"/>
          <a:stretch>
            <a:fillRect/>
          </a:stretch>
        </p:blipFill>
        <p:spPr>
          <a:xfrm>
            <a:off x="5182001" y="2142067"/>
            <a:ext cx="4992307" cy="4160256"/>
          </a:xfrm>
          <a:prstGeom prst="rect">
            <a:avLst/>
          </a:prstGeom>
        </p:spPr>
      </p:pic>
    </p:spTree>
    <p:extLst>
      <p:ext uri="{BB962C8B-B14F-4D97-AF65-F5344CB8AC3E}">
        <p14:creationId xmlns:p14="http://schemas.microsoft.com/office/powerpoint/2010/main" val="3171624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Examples of foods </a:t>
            </a:r>
            <a:endParaRPr lang="en-US" dirty="0"/>
          </a:p>
        </p:txBody>
      </p:sp>
      <p:sp>
        <p:nvSpPr>
          <p:cNvPr id="3" name="Content Placeholder 2"/>
          <p:cNvSpPr>
            <a:spLocks noGrp="1"/>
          </p:cNvSpPr>
          <p:nvPr>
            <p:ph idx="1"/>
          </p:nvPr>
        </p:nvSpPr>
        <p:spPr/>
        <p:txBody>
          <a:bodyPr>
            <a:normAutofit/>
          </a:bodyPr>
          <a:lstStyle/>
          <a:p>
            <a:r>
              <a:rPr lang="en-US" dirty="0" smtClean="0"/>
              <a:t>Beer (Barley and Emmer)</a:t>
            </a:r>
          </a:p>
          <a:p>
            <a:r>
              <a:rPr lang="en-US" dirty="0" smtClean="0"/>
              <a:t>Wine (Grapes)Grains</a:t>
            </a:r>
          </a:p>
          <a:p>
            <a:r>
              <a:rPr lang="en-US" dirty="0" smtClean="0"/>
              <a:t>Spices (garlic, aniseed, </a:t>
            </a:r>
            <a:r>
              <a:rPr lang="en-US" dirty="0" smtClean="0"/>
              <a:t>cinnamon, </a:t>
            </a:r>
            <a:r>
              <a:rPr lang="en-US" dirty="0" smtClean="0"/>
              <a:t>coriander, cumin, dill,  fennel, marjoram, rosemary, and thyme (BUT NO PEPPER?)</a:t>
            </a:r>
          </a:p>
          <a:p>
            <a:r>
              <a:rPr lang="en-US" dirty="0" smtClean="0"/>
              <a:t>Meats </a:t>
            </a:r>
            <a:r>
              <a:rPr lang="en-US" dirty="0" smtClean="0"/>
              <a:t>(Cattle, Quail, </a:t>
            </a:r>
            <a:r>
              <a:rPr lang="en-US" dirty="0" smtClean="0"/>
              <a:t>--hens raised for eggs MUCH later; ducks, geese)</a:t>
            </a:r>
          </a:p>
          <a:p>
            <a:r>
              <a:rPr lang="en-US" dirty="0" smtClean="0"/>
              <a:t>Fish (Caught with net, spears, traps, and hooks)</a:t>
            </a:r>
          </a:p>
          <a:p>
            <a:r>
              <a:rPr lang="en-US" dirty="0" smtClean="0"/>
              <a:t>Veggies (beans, cabbage, celery, chickpeas, peas, onions, lentils)</a:t>
            </a:r>
          </a:p>
          <a:p>
            <a:r>
              <a:rPr lang="en-US" dirty="0" smtClean="0"/>
              <a:t>Fruits (apples, dates, figs, jujubes, olives, plums, pomegranates, melons)</a:t>
            </a:r>
          </a:p>
          <a:p>
            <a:r>
              <a:rPr lang="en-US" dirty="0" smtClean="0"/>
              <a:t>Sweets/Sweetening </a:t>
            </a:r>
            <a:r>
              <a:rPr lang="en-US" dirty="0" smtClean="0"/>
              <a:t>Agents (Dates, fig, honey)</a:t>
            </a:r>
          </a:p>
          <a:p>
            <a:endParaRPr lang="en-US" dirty="0"/>
          </a:p>
        </p:txBody>
      </p:sp>
    </p:spTree>
    <p:extLst>
      <p:ext uri="{BB962C8B-B14F-4D97-AF65-F5344CB8AC3E}">
        <p14:creationId xmlns:p14="http://schemas.microsoft.com/office/powerpoint/2010/main" val="3190428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Egyptians and the sea</a:t>
            </a:r>
            <a:endParaRPr lang="en-US" dirty="0"/>
          </a:p>
        </p:txBody>
      </p:sp>
      <p:pic>
        <p:nvPicPr>
          <p:cNvPr id="9220" name="Picture 4" descr="http://s2.thingpic.com/images/Zp/EERSxgP4jSBcCL3xyPZA8qYy.jpe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18404" y="2141538"/>
            <a:ext cx="4866216" cy="364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11354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Objectives</a:t>
            </a:r>
            <a:endParaRPr lang="en-US" dirty="0"/>
          </a:p>
        </p:txBody>
      </p:sp>
      <p:sp>
        <p:nvSpPr>
          <p:cNvPr id="3" name="Content Placeholder 2"/>
          <p:cNvSpPr>
            <a:spLocks noGrp="1"/>
          </p:cNvSpPr>
          <p:nvPr>
            <p:ph idx="1"/>
          </p:nvPr>
        </p:nvSpPr>
        <p:spPr/>
        <p:txBody>
          <a:bodyPr/>
          <a:lstStyle/>
          <a:p>
            <a:r>
              <a:rPr lang="en-US" dirty="0" smtClean="0"/>
              <a:t>Survey of science, medicine, and technology in Ancient Egypt</a:t>
            </a:r>
          </a:p>
          <a:p>
            <a:r>
              <a:rPr lang="en-US" dirty="0" smtClean="0"/>
              <a:t>Begin our exploration of the three subjects, mentioned above, in world cultures </a:t>
            </a:r>
            <a:endParaRPr lang="en-US" dirty="0" smtClean="0"/>
          </a:p>
          <a:p>
            <a:r>
              <a:rPr lang="en-US" dirty="0" smtClean="0"/>
              <a:t>Briefly discuss “Time”</a:t>
            </a:r>
            <a:endParaRPr lang="en-US" dirty="0"/>
          </a:p>
        </p:txBody>
      </p:sp>
    </p:spTree>
    <p:extLst>
      <p:ext uri="{BB962C8B-B14F-4D97-AF65-F5344CB8AC3E}">
        <p14:creationId xmlns:p14="http://schemas.microsoft.com/office/powerpoint/2010/main" val="2554123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Egyptian civilization and society (organization)</a:t>
            </a:r>
            <a:endParaRPr lang="en-US" dirty="0"/>
          </a:p>
        </p:txBody>
      </p:sp>
      <p:pic>
        <p:nvPicPr>
          <p:cNvPr id="5122" name="Picture 2" descr="http://www.historyonthenet.com/sites/default/files/styles/adaptive/public/field/image/society_pyramid.jpg?itok=Jq7tF4u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24174" y="2213164"/>
            <a:ext cx="7586630" cy="44709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701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7170" name="Picture 2" descr="http://image.slidesharecdn.com/egyptiansocietyandclothes-141103085038-conversion-gate01/95/egyptian-society-and-clothes-2-638.jpg?cb=1415004707"/>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5992" y="283335"/>
            <a:ext cx="8371104" cy="6284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9121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Pharaoh </a:t>
            </a:r>
            <a:endParaRPr lang="en-US" dirty="0"/>
          </a:p>
        </p:txBody>
      </p:sp>
      <p:pic>
        <p:nvPicPr>
          <p:cNvPr id="4" name="Content Placeholder 3"/>
          <p:cNvPicPr>
            <a:picLocks noGrp="1" noChangeAspect="1"/>
          </p:cNvPicPr>
          <p:nvPr>
            <p:ph idx="1"/>
          </p:nvPr>
        </p:nvPicPr>
        <p:blipFill>
          <a:blip r:embed="rId2"/>
          <a:stretch>
            <a:fillRect/>
          </a:stretch>
        </p:blipFill>
        <p:spPr>
          <a:xfrm>
            <a:off x="685801" y="1807720"/>
            <a:ext cx="6703469" cy="4708990"/>
          </a:xfrm>
          <a:prstGeom prst="rect">
            <a:avLst/>
          </a:prstGeom>
        </p:spPr>
      </p:pic>
      <p:sp>
        <p:nvSpPr>
          <p:cNvPr id="5" name="TextBox 4"/>
          <p:cNvSpPr txBox="1"/>
          <p:nvPr/>
        </p:nvSpPr>
        <p:spPr>
          <a:xfrm>
            <a:off x="8435662" y="2065867"/>
            <a:ext cx="3464417" cy="2308324"/>
          </a:xfrm>
          <a:prstGeom prst="rect">
            <a:avLst/>
          </a:prstGeom>
          <a:noFill/>
        </p:spPr>
        <p:txBody>
          <a:bodyPr wrap="square" rtlCol="0">
            <a:spAutoFit/>
          </a:bodyPr>
          <a:lstStyle/>
          <a:p>
            <a:r>
              <a:rPr lang="en-US" dirty="0" smtClean="0"/>
              <a:t>Description of Pharaoh</a:t>
            </a:r>
          </a:p>
          <a:p>
            <a:endParaRPr lang="en-US" dirty="0"/>
          </a:p>
          <a:p>
            <a:endParaRPr lang="en-US" dirty="0" smtClean="0"/>
          </a:p>
          <a:p>
            <a:r>
              <a:rPr lang="en-US" dirty="0" smtClean="0"/>
              <a:t>Short discussion of the Expansion of Egyptian Power</a:t>
            </a:r>
          </a:p>
          <a:p>
            <a:endParaRPr lang="en-US" dirty="0"/>
          </a:p>
          <a:p>
            <a:endParaRPr lang="en-US" dirty="0" smtClean="0"/>
          </a:p>
          <a:p>
            <a:r>
              <a:rPr lang="en-US" dirty="0" smtClean="0"/>
              <a:t>Divine Rule</a:t>
            </a:r>
          </a:p>
        </p:txBody>
      </p:sp>
    </p:spTree>
    <p:extLst>
      <p:ext uri="{BB962C8B-B14F-4D97-AF65-F5344CB8AC3E}">
        <p14:creationId xmlns:p14="http://schemas.microsoft.com/office/powerpoint/2010/main" val="10267011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Religion (RA)</a:t>
            </a:r>
            <a:endParaRPr lang="en-US" dirty="0"/>
          </a:p>
        </p:txBody>
      </p:sp>
      <p:pic>
        <p:nvPicPr>
          <p:cNvPr id="3076" name="Picture 4" descr="https://upload.wikimedia.org/wikipedia/commons/e/e7/Maler_der_Grabkammer_der_Nefertari_001.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94073" y="1780930"/>
            <a:ext cx="4114880" cy="4944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292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Religious tradition 2</a:t>
            </a:r>
            <a:r>
              <a:rPr lang="en-US" dirty="0" smtClean="0">
                <a:sym typeface="Wingdings" panose="05000000000000000000" pitchFamily="2" charset="2"/>
              </a:rPr>
              <a:t> “Book of the Dead”</a:t>
            </a:r>
            <a:endParaRPr lang="en-US" dirty="0"/>
          </a:p>
        </p:txBody>
      </p:sp>
      <p:pic>
        <p:nvPicPr>
          <p:cNvPr id="4098" name="Picture 2" descr="http://www.nemo.nu/ibisportal/0egyptintro/1egypt/gudasidor/gudabilder/1court.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802" y="2212897"/>
            <a:ext cx="11645506" cy="4187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0205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Mummification</a:t>
            </a:r>
            <a:endParaRPr lang="en-US" dirty="0"/>
          </a:p>
        </p:txBody>
      </p:sp>
      <p:pic>
        <p:nvPicPr>
          <p:cNvPr id="1026" name="Picture 2" descr="http://4.bp.blogspot.com/-FDXcnA5ex1o/TWl4UI8IVmI/AAAAAAAACvw/zTanq5SbGew/s1600/27mummy_lg.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4756" y="1914335"/>
            <a:ext cx="5715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6066754" y="3557387"/>
            <a:ext cx="5905500" cy="3143250"/>
          </a:xfrm>
          <a:prstGeom prst="rect">
            <a:avLst/>
          </a:prstGeom>
        </p:spPr>
      </p:pic>
      <p:pic>
        <p:nvPicPr>
          <p:cNvPr id="5" name="Picture 4"/>
          <p:cNvPicPr>
            <a:picLocks noChangeAspect="1"/>
          </p:cNvPicPr>
          <p:nvPr/>
        </p:nvPicPr>
        <p:blipFill>
          <a:blip r:embed="rId4"/>
          <a:stretch>
            <a:fillRect/>
          </a:stretch>
        </p:blipFill>
        <p:spPr>
          <a:xfrm>
            <a:off x="8277781" y="360608"/>
            <a:ext cx="2648400" cy="2732266"/>
          </a:xfrm>
          <a:prstGeom prst="rect">
            <a:avLst/>
          </a:prstGeom>
        </p:spPr>
      </p:pic>
    </p:spTree>
    <p:extLst>
      <p:ext uri="{BB962C8B-B14F-4D97-AF65-F5344CB8AC3E}">
        <p14:creationId xmlns:p14="http://schemas.microsoft.com/office/powerpoint/2010/main" val="12721225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Discussion of the Steps of mummification</a:t>
            </a:r>
            <a:endParaRPr lang="en-US" dirty="0"/>
          </a:p>
        </p:txBody>
      </p:sp>
      <p:pic>
        <p:nvPicPr>
          <p:cNvPr id="10242" name="Picture 2" descr="http://www.ducksters.com/history/egypt_mummy_anubis.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03835" y="2553662"/>
            <a:ext cx="4895355" cy="3649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68192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dirty="0"/>
              <a:t>The Egyptians believed that if the pharaoh's body could be mummified after death the pharaoh would live forever. The tombs were designed to protect the buried Pharaoh's body and his belongings. </a:t>
            </a:r>
            <a:endParaRPr lang="en-US" dirty="0" smtClean="0"/>
          </a:p>
          <a:p>
            <a:r>
              <a:rPr lang="en-US" dirty="0"/>
              <a:t>The reason they built the pyramids next to the Nile River was so it would be easier to get the blocks to the pyramid. The stones could be bought nearer to the pyramid building site by boat. </a:t>
            </a:r>
            <a:endParaRPr lang="en-US" dirty="0" smtClean="0"/>
          </a:p>
          <a:p>
            <a:r>
              <a:rPr lang="en-US" dirty="0"/>
              <a:t>The Great Pyramid is the largest and most famous of the pyramids. It was built for the Pharaoh </a:t>
            </a:r>
            <a:r>
              <a:rPr lang="en-US" dirty="0"/>
              <a:t>Khuf</a:t>
            </a:r>
            <a:r>
              <a:rPr lang="en-US" dirty="0"/>
              <a:t>. It is over 140 </a:t>
            </a:r>
            <a:r>
              <a:rPr lang="en-US" dirty="0"/>
              <a:t>metres</a:t>
            </a:r>
            <a:r>
              <a:rPr lang="en-US" dirty="0"/>
              <a:t> high and took 20 years to build. </a:t>
            </a:r>
          </a:p>
        </p:txBody>
      </p:sp>
    </p:spTree>
    <p:extLst>
      <p:ext uri="{BB962C8B-B14F-4D97-AF65-F5344CB8AC3E}">
        <p14:creationId xmlns:p14="http://schemas.microsoft.com/office/powerpoint/2010/main" val="8854018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Pyramids</a:t>
            </a:r>
            <a:r>
              <a:rPr lang="en-US" dirty="0" smtClean="0"/>
              <a:t> 2</a:t>
            </a:r>
            <a:endParaRPr lang="en-US" dirty="0"/>
          </a:p>
        </p:txBody>
      </p:sp>
      <p:pic>
        <p:nvPicPr>
          <p:cNvPr id="5122" name="Picture 2" descr="http://intheknowtraveler.com/wp-content/uploads/2015/04/Inside-Great-Pyramid-Map.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55268" y="1777285"/>
            <a:ext cx="6282261" cy="4765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11197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Archeologists still debating about the nature of their construction</a:t>
            </a:r>
            <a:endParaRPr lang="en-US" dirty="0"/>
          </a:p>
        </p:txBody>
      </p:sp>
      <p:pic>
        <p:nvPicPr>
          <p:cNvPr id="6146" name="Picture 2" descr="http://www.global.tdk.com/techmag/inductive/vol3/images/indx1Fig01.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8921" y="1937080"/>
            <a:ext cx="4765183" cy="4828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19578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Opening vignette</a:t>
            </a:r>
            <a:endParaRPr lang="en-US" dirty="0"/>
          </a:p>
        </p:txBody>
      </p:sp>
      <p:sp>
        <p:nvSpPr>
          <p:cNvPr id="3" name="Content Placeholder 2"/>
          <p:cNvSpPr>
            <a:spLocks noGrp="1"/>
          </p:cNvSpPr>
          <p:nvPr>
            <p:ph idx="1"/>
          </p:nvPr>
        </p:nvSpPr>
        <p:spPr/>
        <p:txBody>
          <a:bodyPr/>
          <a:lstStyle/>
          <a:p>
            <a:r>
              <a:rPr lang="en-US" dirty="0" smtClean="0"/>
              <a:t>“I had one to the Mining region of the </a:t>
            </a:r>
            <a:r>
              <a:rPr lang="en-US" dirty="0" smtClean="0"/>
              <a:t>sovereign </a:t>
            </a:r>
            <a:endParaRPr lang="en-US" dirty="0" smtClean="0"/>
          </a:p>
          <a:p>
            <a:r>
              <a:rPr lang="en-US" dirty="0" smtClean="0"/>
              <a:t>I had gone down to the sea</a:t>
            </a:r>
          </a:p>
          <a:p>
            <a:r>
              <a:rPr lang="en-US" dirty="0" smtClean="0"/>
              <a:t>In a boat 120 cubits long</a:t>
            </a:r>
          </a:p>
          <a:p>
            <a:r>
              <a:rPr lang="en-US" dirty="0" smtClean="0"/>
              <a:t>40 Cubits broad</a:t>
            </a:r>
          </a:p>
          <a:p>
            <a:r>
              <a:rPr lang="en-US" dirty="0" smtClean="0"/>
              <a:t>In which there were 120 sailors from the choicest of Egypt…</a:t>
            </a:r>
          </a:p>
          <a:p>
            <a:r>
              <a:rPr lang="en-US" dirty="0" smtClean="0"/>
              <a:t>Before it came they could foretell a gale,</a:t>
            </a:r>
          </a:p>
          <a:p>
            <a:r>
              <a:rPr lang="en-US" dirty="0" smtClean="0"/>
              <a:t>A storm before it existed”</a:t>
            </a:r>
          </a:p>
          <a:p>
            <a:endParaRPr lang="en-US" dirty="0"/>
          </a:p>
          <a:p>
            <a:pPr lvl="4"/>
            <a:r>
              <a:rPr lang="en-US" dirty="0" smtClean="0"/>
              <a:t>From A Tale of the </a:t>
            </a:r>
            <a:r>
              <a:rPr lang="en-US" dirty="0" smtClean="0"/>
              <a:t>Shipwrecked </a:t>
            </a:r>
            <a:r>
              <a:rPr lang="en-US" dirty="0" smtClean="0"/>
              <a:t>Sailor (Maybe from 2500 BC</a:t>
            </a:r>
            <a:endParaRPr lang="en-US" dirty="0"/>
          </a:p>
        </p:txBody>
      </p:sp>
    </p:spTree>
    <p:extLst>
      <p:ext uri="{BB962C8B-B14F-4D97-AF65-F5344CB8AC3E}">
        <p14:creationId xmlns:p14="http://schemas.microsoft.com/office/powerpoint/2010/main" val="1860582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adamant.typepad.com/photos/uncategorized/2007/04/15/pyramid2_2.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39403" y="312737"/>
            <a:ext cx="3573471" cy="633844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http://www.lessons-from-history.com/Images/Great%20Projects/Egypt%20pyramids/Giza%20project%20constructing%20up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7124" y="1813017"/>
            <a:ext cx="6204864" cy="333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1907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i.dailymail.co.uk/i/pix/2013/12/19/article-2526467-1A3410C400000578-815_634x36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946" y="717125"/>
            <a:ext cx="9555095" cy="54708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9663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Thinking About Time</a:t>
            </a:r>
            <a:endParaRPr lang="en-US" dirty="0"/>
          </a:p>
        </p:txBody>
      </p:sp>
      <p:pic>
        <p:nvPicPr>
          <p:cNvPr id="4" name="Content Placeholder 3"/>
          <p:cNvPicPr>
            <a:picLocks noGrp="1" noChangeAspect="1"/>
          </p:cNvPicPr>
          <p:nvPr>
            <p:ph idx="1"/>
          </p:nvPr>
        </p:nvPicPr>
        <p:blipFill>
          <a:blip r:embed="rId2"/>
          <a:stretch>
            <a:fillRect/>
          </a:stretch>
        </p:blipFill>
        <p:spPr>
          <a:xfrm>
            <a:off x="2764842" y="1777285"/>
            <a:ext cx="6366278" cy="4768563"/>
          </a:xfrm>
          <a:prstGeom prst="rect">
            <a:avLst/>
          </a:prstGeom>
        </p:spPr>
      </p:pic>
    </p:spTree>
    <p:extLst>
      <p:ext uri="{BB962C8B-B14F-4D97-AF65-F5344CB8AC3E}">
        <p14:creationId xmlns:p14="http://schemas.microsoft.com/office/powerpoint/2010/main" val="2994792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Religious Tradition Matters</a:t>
            </a:r>
            <a:endParaRPr lang="en-US" dirty="0"/>
          </a:p>
        </p:txBody>
      </p:sp>
      <p:pic>
        <p:nvPicPr>
          <p:cNvPr id="1026" name="Picture 2" descr="http://quatr.us/bcad.gif"/>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76326" y="2065867"/>
            <a:ext cx="9000066" cy="3549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3710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Gregorian calendar</a:t>
            </a:r>
            <a:endParaRPr lang="en-US" dirty="0"/>
          </a:p>
        </p:txBody>
      </p:sp>
      <p:sp>
        <p:nvSpPr>
          <p:cNvPr id="3" name="Content Placeholder 2"/>
          <p:cNvSpPr>
            <a:spLocks noGrp="1"/>
          </p:cNvSpPr>
          <p:nvPr>
            <p:ph idx="1"/>
          </p:nvPr>
        </p:nvSpPr>
        <p:spPr/>
        <p:txBody>
          <a:bodyPr/>
          <a:lstStyle/>
          <a:p>
            <a:r>
              <a:rPr lang="en-US" dirty="0" smtClean="0"/>
              <a:t>Introduced in 1582</a:t>
            </a:r>
          </a:p>
          <a:p>
            <a:r>
              <a:rPr lang="en-US" dirty="0" smtClean="0"/>
              <a:t>Pope Gregory XIII</a:t>
            </a:r>
          </a:p>
          <a:p>
            <a:r>
              <a:rPr lang="en-US" dirty="0" smtClean="0"/>
              <a:t>Modification of Julian Calendar</a:t>
            </a:r>
          </a:p>
          <a:p>
            <a:pPr lvl="1"/>
            <a:r>
              <a:rPr lang="en-US" dirty="0" smtClean="0"/>
              <a:t>Julian Calendar introduced by Julius Cesar as a modification of the current Roman Calendar, after Roman conquered Egypt</a:t>
            </a:r>
          </a:p>
          <a:p>
            <a:pPr lvl="1"/>
            <a:r>
              <a:rPr lang="en-US" dirty="0" smtClean="0"/>
              <a:t>365 Days, with a leap year every four years in February </a:t>
            </a:r>
          </a:p>
          <a:p>
            <a:pPr lvl="1"/>
            <a:r>
              <a:rPr lang="en-US" dirty="0" smtClean="0"/>
              <a:t>10 Days were dropped to make the celebration of Easter (usually at the Vernal Equinox) with the historical time of celebration in the Early Christian Church </a:t>
            </a:r>
          </a:p>
          <a:p>
            <a:pPr lvl="1"/>
            <a:r>
              <a:rPr lang="en-US" dirty="0" smtClean="0"/>
              <a:t>More accurate calculation for the leap year*</a:t>
            </a:r>
          </a:p>
          <a:p>
            <a:pPr lvl="1"/>
            <a:endParaRPr lang="en-US" dirty="0" smtClean="0"/>
          </a:p>
          <a:p>
            <a:endParaRPr lang="en-US" dirty="0"/>
          </a:p>
        </p:txBody>
      </p:sp>
    </p:spTree>
    <p:extLst>
      <p:ext uri="{BB962C8B-B14F-4D97-AF65-F5344CB8AC3E}">
        <p14:creationId xmlns:p14="http://schemas.microsoft.com/office/powerpoint/2010/main" val="3426100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Religious traditions and time</a:t>
            </a:r>
            <a:endParaRPr lang="en-US" dirty="0"/>
          </a:p>
        </p:txBody>
      </p:sp>
      <p:sp>
        <p:nvSpPr>
          <p:cNvPr id="3" name="Content Placeholder 2"/>
          <p:cNvSpPr>
            <a:spLocks noGrp="1"/>
          </p:cNvSpPr>
          <p:nvPr>
            <p:ph idx="1"/>
          </p:nvPr>
        </p:nvSpPr>
        <p:spPr/>
        <p:txBody>
          <a:bodyPr/>
          <a:lstStyle/>
          <a:p>
            <a:r>
              <a:rPr lang="en-US" dirty="0" smtClean="0"/>
              <a:t>For instance, it’s 5776 in the Jewish </a:t>
            </a:r>
            <a:r>
              <a:rPr lang="en-US" dirty="0" smtClean="0"/>
              <a:t>Tradition</a:t>
            </a:r>
          </a:p>
          <a:p>
            <a:pPr lvl="1"/>
            <a:r>
              <a:rPr lang="en-US" dirty="0" smtClean="0"/>
              <a:t>Traditional </a:t>
            </a:r>
            <a:r>
              <a:rPr lang="en-US" dirty="0" smtClean="0"/>
              <a:t>Lunar-</a:t>
            </a:r>
            <a:r>
              <a:rPr lang="en-US" dirty="0" smtClean="0"/>
              <a:t>Solar Calendar (follows moon phases + solar year)</a:t>
            </a:r>
          </a:p>
          <a:p>
            <a:pPr lvl="1"/>
            <a:r>
              <a:rPr lang="en-US" dirty="0" smtClean="0"/>
              <a:t>From their marking of creation</a:t>
            </a:r>
          </a:p>
          <a:p>
            <a:pPr lvl="1"/>
            <a:r>
              <a:rPr lang="en-US" dirty="0" smtClean="0"/>
              <a:t>Does not mean that even Orthodox Jews think that the earth is only about 6,000 years old (not young earth creationist)</a:t>
            </a:r>
          </a:p>
          <a:p>
            <a:pPr lvl="1"/>
            <a:endParaRPr lang="en-US" dirty="0"/>
          </a:p>
          <a:p>
            <a:r>
              <a:rPr lang="en-US" dirty="0"/>
              <a:t>The current Islamic year is 1437 AH</a:t>
            </a:r>
            <a:r>
              <a:rPr lang="en-US" dirty="0" smtClean="0"/>
              <a:t>. (</a:t>
            </a:r>
            <a:r>
              <a:rPr lang="en-US" dirty="0"/>
              <a:t>in the year of the </a:t>
            </a:r>
            <a:r>
              <a:rPr lang="en-US" dirty="0" smtClean="0"/>
              <a:t>Hijra)</a:t>
            </a:r>
            <a:endParaRPr lang="en-US" dirty="0" smtClean="0"/>
          </a:p>
          <a:p>
            <a:pPr lvl="1"/>
            <a:r>
              <a:rPr lang="en-US" dirty="0" smtClean="0"/>
              <a:t>Hijra (Mohammed flees from Mecca to Medina; run out by the political powers of the city)</a:t>
            </a:r>
          </a:p>
          <a:p>
            <a:pPr lvl="1"/>
            <a:r>
              <a:rPr lang="en-US" dirty="0" smtClean="0"/>
              <a:t>Lunar Calendar—354 days</a:t>
            </a:r>
          </a:p>
          <a:p>
            <a:pPr lvl="1"/>
            <a:r>
              <a:rPr lang="en-US" dirty="0" smtClean="0"/>
              <a:t>Starts the year 622 CE (Year of the Hijra)</a:t>
            </a:r>
            <a:endParaRPr lang="en-US" dirty="0"/>
          </a:p>
        </p:txBody>
      </p:sp>
    </p:spTree>
    <p:extLst>
      <p:ext uri="{BB962C8B-B14F-4D97-AF65-F5344CB8AC3E}">
        <p14:creationId xmlns:p14="http://schemas.microsoft.com/office/powerpoint/2010/main" val="5608663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4438" y="0"/>
            <a:ext cx="10131425" cy="1456267"/>
          </a:xfrm>
        </p:spPr>
        <p:txBody>
          <a:bodyPr/>
          <a:lstStyle/>
          <a:p>
            <a:pPr algn="ctr"/>
            <a:r>
              <a:rPr lang="en-US" dirty="0" smtClean="0"/>
              <a:t>Egyptian Calendar</a:t>
            </a:r>
            <a:endParaRPr lang="en-US" dirty="0"/>
          </a:p>
        </p:txBody>
      </p:sp>
      <p:pic>
        <p:nvPicPr>
          <p:cNvPr id="4" name="Content Placeholder 3"/>
          <p:cNvPicPr>
            <a:picLocks noGrp="1" noChangeAspect="1"/>
          </p:cNvPicPr>
          <p:nvPr>
            <p:ph idx="1"/>
          </p:nvPr>
        </p:nvPicPr>
        <p:blipFill>
          <a:blip r:embed="rId2"/>
          <a:stretch>
            <a:fillRect/>
          </a:stretch>
        </p:blipFill>
        <p:spPr>
          <a:xfrm>
            <a:off x="2739860" y="1030311"/>
            <a:ext cx="5708680" cy="5569444"/>
          </a:xfrm>
          <a:prstGeom prst="rect">
            <a:avLst/>
          </a:prstGeom>
        </p:spPr>
      </p:pic>
    </p:spTree>
    <p:extLst>
      <p:ext uri="{BB962C8B-B14F-4D97-AF65-F5344CB8AC3E}">
        <p14:creationId xmlns:p14="http://schemas.microsoft.com/office/powerpoint/2010/main" val="29462878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2"/>
          <a:stretch>
            <a:fillRect/>
          </a:stretch>
        </p:blipFill>
        <p:spPr>
          <a:xfrm>
            <a:off x="456987" y="347730"/>
            <a:ext cx="4861988" cy="6452302"/>
          </a:xfrm>
          <a:prstGeom prst="rect">
            <a:avLst/>
          </a:prstGeom>
        </p:spPr>
      </p:pic>
      <p:sp>
        <p:nvSpPr>
          <p:cNvPr id="4" name="Content Placeholder 3"/>
          <p:cNvSpPr>
            <a:spLocks noGrp="1"/>
          </p:cNvSpPr>
          <p:nvPr>
            <p:ph sz="half" idx="2"/>
          </p:nvPr>
        </p:nvSpPr>
        <p:spPr/>
        <p:txBody>
          <a:bodyPr/>
          <a:lstStyle/>
          <a:p>
            <a:r>
              <a:rPr lang="en-US" dirty="0" smtClean="0"/>
              <a:t>Followed Nile’s flooding Cycle</a:t>
            </a:r>
          </a:p>
          <a:p>
            <a:r>
              <a:rPr lang="en-US" dirty="0" smtClean="0"/>
              <a:t>Usually occurred on the 19</a:t>
            </a:r>
            <a:r>
              <a:rPr lang="en-US" baseline="30000" dirty="0" smtClean="0"/>
              <a:t>th</a:t>
            </a:r>
            <a:r>
              <a:rPr lang="en-US" dirty="0" smtClean="0"/>
              <a:t> day of July (Julian Calendar)</a:t>
            </a:r>
          </a:p>
          <a:p>
            <a:r>
              <a:rPr lang="en-US" dirty="0" smtClean="0"/>
              <a:t>360 Days</a:t>
            </a:r>
          </a:p>
          <a:p>
            <a:r>
              <a:rPr lang="en-US" dirty="0" smtClean="0"/>
              <a:t>Year divided up into agricultural seasons:</a:t>
            </a:r>
          </a:p>
          <a:p>
            <a:pPr lvl="1"/>
            <a:r>
              <a:rPr lang="en-US" dirty="0" smtClean="0"/>
              <a:t>Flood</a:t>
            </a:r>
          </a:p>
          <a:p>
            <a:pPr lvl="1"/>
            <a:r>
              <a:rPr lang="en-US" dirty="0" smtClean="0"/>
              <a:t>Sowing</a:t>
            </a:r>
          </a:p>
          <a:p>
            <a:pPr lvl="1"/>
            <a:r>
              <a:rPr lang="en-US" dirty="0" smtClean="0"/>
              <a:t>Harvest</a:t>
            </a:r>
          </a:p>
          <a:p>
            <a:endParaRPr lang="en-US" dirty="0"/>
          </a:p>
        </p:txBody>
      </p:sp>
    </p:spTree>
    <p:extLst>
      <p:ext uri="{BB962C8B-B14F-4D97-AF65-F5344CB8AC3E}">
        <p14:creationId xmlns:p14="http://schemas.microsoft.com/office/powerpoint/2010/main" val="42413127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docProps/app.xml><?xml version="1.0" encoding="utf-8"?>
<Properties xmlns="http://schemas.openxmlformats.org/officeDocument/2006/extended-properties" xmlns:vt="http://schemas.openxmlformats.org/officeDocument/2006/docPropsVTypes">
  <Template>TM03457452[[fn=Celestial]]</Template>
  <TotalTime>446</TotalTime>
  <Words>729</Words>
  <Application>Microsoft Office PowerPoint</Application>
  <PresentationFormat>Widescreen</PresentationFormat>
  <Paragraphs>106</Paragraphs>
  <Slides>31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Wingdings</vt:lpstr>
      <vt:lpstr>Celestial</vt:lpstr>
      <vt:lpstr>Lecture 2: Ancient Egypt</vt:lpstr>
      <vt:lpstr>Objectives</vt:lpstr>
      <vt:lpstr>Opening vignette</vt:lpstr>
      <vt:lpstr>Thinking About Time</vt:lpstr>
      <vt:lpstr>Religious Tradition Matters</vt:lpstr>
      <vt:lpstr>Gregorian calendar</vt:lpstr>
      <vt:lpstr>Religious traditions and time</vt:lpstr>
      <vt:lpstr>Egyptian Calendar</vt:lpstr>
      <vt:lpstr>PowerPoint Presentation</vt:lpstr>
      <vt:lpstr>Common Era and After Common Era</vt:lpstr>
      <vt:lpstr>Continuation of the discussion of the passage</vt:lpstr>
      <vt:lpstr>Background of Ancient Egypt</vt:lpstr>
      <vt:lpstr>The Nile River (the lifeline of Egypt)</vt:lpstr>
      <vt:lpstr>Discussion of the Nile</vt:lpstr>
      <vt:lpstr>Advanced plant knowledge</vt:lpstr>
      <vt:lpstr>Papyrus (Edwin Smith papyrus pictured here)</vt:lpstr>
      <vt:lpstr>Agricultural successes' </vt:lpstr>
      <vt:lpstr>Examples of foods </vt:lpstr>
      <vt:lpstr>Egyptians and the sea</vt:lpstr>
      <vt:lpstr>Egyptian civilization and society (organization)</vt:lpstr>
      <vt:lpstr>PowerPoint Presentation</vt:lpstr>
      <vt:lpstr>Pharaoh </vt:lpstr>
      <vt:lpstr>Religion (RA)</vt:lpstr>
      <vt:lpstr>Religious tradition 2 “Book of the Dead”</vt:lpstr>
      <vt:lpstr>Mummification</vt:lpstr>
      <vt:lpstr>Discussion of the Steps of mummification</vt:lpstr>
      <vt:lpstr>PowerPoint Presentation</vt:lpstr>
      <vt:lpstr>Pyramids 2</vt:lpstr>
      <vt:lpstr>Archeologists still debating about the nature of their construction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2: Ancient Egypt</dc:title>
  <dc:creator>Allen Driggers</dc:creator>
  <cp:lastModifiedBy>Allen Driggers</cp:lastModifiedBy>
  <cp:revision>37</cp:revision>
  <dcterms:created xsi:type="dcterms:W3CDTF">2016-08-15T16:03:54Z</dcterms:created>
  <dcterms:modified xsi:type="dcterms:W3CDTF">2016-08-24T16:24:54Z</dcterms:modified>
</cp:coreProperties>
</file>